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9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0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18–24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293100</c:v>
                </c:pt>
                <c:pt idx="1">
                  <c:v>55000</c:v>
                </c:pt>
                <c:pt idx="2">
                  <c:v>32500</c:v>
                </c:pt>
                <c:pt idx="3">
                  <c:v>86300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25–34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720700</c:v>
                </c:pt>
                <c:pt idx="1">
                  <c:v>169500</c:v>
                </c:pt>
                <c:pt idx="2">
                  <c:v>122500</c:v>
                </c:pt>
                <c:pt idx="3">
                  <c:v>415400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35–44</c:v>
                </c:pt>
              </c:strCache>
            </c:strRef>
          </c:tx>
          <c:spPr>
            <a:solidFill>
              <a:srgbClr val="FB9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670600</c:v>
                </c:pt>
                <c:pt idx="1">
                  <c:v>180800</c:v>
                </c:pt>
                <c:pt idx="2">
                  <c:v>142400</c:v>
                </c:pt>
                <c:pt idx="3">
                  <c:v>420400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45–54</c:v>
                </c:pt>
              </c:strCache>
            </c:strRef>
          </c:tx>
          <c:spPr>
            <a:solidFill>
              <a:srgbClr val="FACC1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624000</c:v>
                </c:pt>
                <c:pt idx="1">
                  <c:v>164200</c:v>
                </c:pt>
                <c:pt idx="2">
                  <c:v>156100</c:v>
                </c:pt>
                <c:pt idx="3">
                  <c:v>416300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55–65+</c:v>
                </c:pt>
              </c:strCache>
            </c:strRef>
          </c:tx>
          <c:spPr>
            <a:solidFill>
              <a:srgbClr val="2DD4B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651200</c:v>
                </c:pt>
                <c:pt idx="1">
                  <c:v>191600</c:v>
                </c:pt>
                <c:pt idx="2">
                  <c:v>213300</c:v>
                </c:pt>
                <c:pt idx="3">
                  <c:v>476000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18–24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0.293</c:v>
                </c:pt>
                <c:pt idx="1">
                  <c:v>0.055</c:v>
                </c:pt>
                <c:pt idx="2">
                  <c:v>0.033</c:v>
                </c:pt>
                <c:pt idx="3">
                  <c:v>0.086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25–34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0.424</c:v>
                </c:pt>
                <c:pt idx="1">
                  <c:v>0.1</c:v>
                </c:pt>
                <c:pt idx="2">
                  <c:v>0.07200000000000001</c:v>
                </c:pt>
                <c:pt idx="3">
                  <c:v>0.244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35–44</c:v>
                </c:pt>
              </c:strCache>
            </c:strRef>
          </c:tx>
          <c:spPr>
            <a:solidFill>
              <a:srgbClr val="FB9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0.479</c:v>
                </c:pt>
                <c:pt idx="1">
                  <c:v>0.129</c:v>
                </c:pt>
                <c:pt idx="2">
                  <c:v>0.102</c:v>
                </c:pt>
                <c:pt idx="3">
                  <c:v>0.3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45–54</c:v>
                </c:pt>
              </c:strCache>
            </c:strRef>
          </c:tx>
          <c:spPr>
            <a:solidFill>
              <a:srgbClr val="FACC1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0.446</c:v>
                </c:pt>
                <c:pt idx="1">
                  <c:v>0.11699999999999999</c:v>
                </c:pt>
                <c:pt idx="2">
                  <c:v>0.11199999999999999</c:v>
                </c:pt>
                <c:pt idx="3">
                  <c:v>0.297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55–65+</c:v>
                </c:pt>
              </c:strCache>
            </c:strRef>
          </c:tx>
          <c:spPr>
            <a:solidFill>
              <a:srgbClr val="2DD4B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All 18–65+ · CZ · Music</c:v>
                  </c:pt>
                  <c:pt idx="1">
                    <c:v>All 18–65+ · CZ · Dance</c:v>
                  </c:pt>
                  <c:pt idx="2">
                    <c:v>All 18–65+ · CZ · Literature</c:v>
                  </c:pt>
                  <c:pt idx="3">
                    <c:v>All 18–65+ · CZ · Alcoholic beverages</c:v>
                  </c:pt>
                </c:lvl>
              </c:multiLvlStrCache>
            </c:multiLvl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0.465</c:v>
                </c:pt>
                <c:pt idx="1">
                  <c:v>0.13699999999999998</c:v>
                </c:pt>
                <c:pt idx="2">
                  <c:v>0.152</c:v>
                </c:pt>
                <c:pt idx="3">
                  <c:v>0.34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5E7EB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-144100</c:v>
                </c:pt>
                <c:pt idx="1">
                  <c:v>-362600</c:v>
                </c:pt>
                <c:pt idx="2">
                  <c:v>-327700</c:v>
                </c:pt>
                <c:pt idx="3">
                  <c:v>-279400</c:v>
                </c:pt>
                <c:pt idx="4">
                  <c:v>-259100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148100</c:v>
                </c:pt>
                <c:pt idx="1">
                  <c:v>352000</c:v>
                </c:pt>
                <c:pt idx="2">
                  <c:v>338500</c:v>
                </c:pt>
                <c:pt idx="3">
                  <c:v>345700</c:v>
                </c:pt>
                <c:pt idx="4">
                  <c:v>383100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83100"/>
          <c:min val="-383100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-22200</c:v>
                </c:pt>
                <c:pt idx="1">
                  <c:v>-70800</c:v>
                </c:pt>
                <c:pt idx="2">
                  <c:v>-69700</c:v>
                </c:pt>
                <c:pt idx="3">
                  <c:v>-56100</c:v>
                </c:pt>
                <c:pt idx="4">
                  <c:v>-61700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32100</c:v>
                </c:pt>
                <c:pt idx="1">
                  <c:v>96700</c:v>
                </c:pt>
                <c:pt idx="2">
                  <c:v>110700</c:v>
                </c:pt>
                <c:pt idx="3">
                  <c:v>108400</c:v>
                </c:pt>
                <c:pt idx="4">
                  <c:v>129900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83100"/>
          <c:min val="-383100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-13200</c:v>
                </c:pt>
                <c:pt idx="1">
                  <c:v>-47300</c:v>
                </c:pt>
                <c:pt idx="2">
                  <c:v>-54700</c:v>
                </c:pt>
                <c:pt idx="3">
                  <c:v>-55500</c:v>
                </c:pt>
                <c:pt idx="4">
                  <c:v>-66700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18800</c:v>
                </c:pt>
                <c:pt idx="1">
                  <c:v>75500</c:v>
                </c:pt>
                <c:pt idx="2">
                  <c:v>87100</c:v>
                </c:pt>
                <c:pt idx="3">
                  <c:v>99700</c:v>
                </c:pt>
                <c:pt idx="4">
                  <c:v>144300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83100"/>
          <c:min val="-383100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-43100</c:v>
                </c:pt>
                <c:pt idx="1">
                  <c:v>-212700</c:v>
                </c:pt>
                <c:pt idx="2">
                  <c:v>-209400</c:v>
                </c:pt>
                <c:pt idx="3">
                  <c:v>-188900</c:v>
                </c:pt>
                <c:pt idx="4">
                  <c:v>-187400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42000</c:v>
                </c:pt>
                <c:pt idx="1">
                  <c:v>200800</c:v>
                </c:pt>
                <c:pt idx="2">
                  <c:v>199700</c:v>
                </c:pt>
                <c:pt idx="3">
                  <c:v>219300</c:v>
                </c:pt>
                <c:pt idx="4">
                  <c:v>283500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83100"/>
          <c:min val="-383100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-144100</c:v>
                </c:pt>
                <c:pt idx="1">
                  <c:v>-362600</c:v>
                </c:pt>
                <c:pt idx="2">
                  <c:v>-327700</c:v>
                </c:pt>
                <c:pt idx="3">
                  <c:v>-279400</c:v>
                </c:pt>
                <c:pt idx="4">
                  <c:v>-259100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148100</c:v>
                </c:pt>
                <c:pt idx="1">
                  <c:v>352000</c:v>
                </c:pt>
                <c:pt idx="2">
                  <c:v>338500</c:v>
                </c:pt>
                <c:pt idx="3">
                  <c:v>345700</c:v>
                </c:pt>
                <c:pt idx="4">
                  <c:v>383100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3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-22200</c:v>
                </c:pt>
                <c:pt idx="1">
                  <c:v>-70800</c:v>
                </c:pt>
                <c:pt idx="2">
                  <c:v>-69700</c:v>
                </c:pt>
                <c:pt idx="3">
                  <c:v>-56100</c:v>
                </c:pt>
                <c:pt idx="4">
                  <c:v>-61700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32100</c:v>
                </c:pt>
                <c:pt idx="1">
                  <c:v>96700</c:v>
                </c:pt>
                <c:pt idx="2">
                  <c:v>110700</c:v>
                </c:pt>
                <c:pt idx="3">
                  <c:v>108400</c:v>
                </c:pt>
                <c:pt idx="4">
                  <c:v>129900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3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-13200</c:v>
                </c:pt>
                <c:pt idx="1">
                  <c:v>-47300</c:v>
                </c:pt>
                <c:pt idx="2">
                  <c:v>-54700</c:v>
                </c:pt>
                <c:pt idx="3">
                  <c:v>-55500</c:v>
                </c:pt>
                <c:pt idx="4">
                  <c:v>-66700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18800</c:v>
                </c:pt>
                <c:pt idx="1">
                  <c:v>75500</c:v>
                </c:pt>
                <c:pt idx="2">
                  <c:v>87100</c:v>
                </c:pt>
                <c:pt idx="3">
                  <c:v>99700</c:v>
                </c:pt>
                <c:pt idx="4">
                  <c:v>144300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3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60A5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-43100</c:v>
                </c:pt>
                <c:pt idx="1">
                  <c:v>-212700</c:v>
                </c:pt>
                <c:pt idx="2">
                  <c:v>-209400</c:v>
                </c:pt>
                <c:pt idx="3">
                  <c:v>-188900</c:v>
                </c:pt>
                <c:pt idx="4">
                  <c:v>-187400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F472B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18–24</c:v>
                  </c:pt>
                  <c:pt idx="1">
                    <c:v>25–34</c:v>
                  </c:pt>
                  <c:pt idx="2">
                    <c:v>35–44</c:v>
                  </c:pt>
                  <c:pt idx="3">
                    <c:v>45–54</c:v>
                  </c:pt>
                  <c:pt idx="4">
                    <c:v>55–65+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42000</c:v>
                </c:pt>
                <c:pt idx="1">
                  <c:v>200800</c:v>
                </c:pt>
                <c:pt idx="2">
                  <c:v>199700</c:v>
                </c:pt>
                <c:pt idx="3">
                  <c:v>219300</c:v>
                </c:pt>
                <c:pt idx="4">
                  <c:v>283500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3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5E7EB"/>
              </a:solidFill>
              <a:prstDash val="solid"/>
              <a:round/>
            </a:ln>
          </c:spPr>
        </c:majorGridlines>
        <c:numFmt formatCode="#,##0;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row is one audience segment sent to Meta as a targeting spec; all segments use the same countries and platforms.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Meta returns audience size as a range (lower – upper bound). Blue % = share of the same segment without interests (the interest audience ÷ total audience).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Bars show the upper bound of each Meta reach range; one colour per matrix column.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Interest audience as % of the same demographic without the interest (upper bounds) – a higher share means stronger affinity.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pyramids share one scale per slide so segments can be compared visually; details follow on the next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pyramid of the segment: men left, women right; bars = upper bound of the Meta reach range per age band.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pyramid of the segment: men left, women right; bars = upper bound of the Meta reach range per age band.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pyramid of the segment: men left, women right; bars = upper bound of the Meta reach range per age band.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Population pyramid of the segment: men left, women right; bars = upper bound of the Meta reach range per age band.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cell = people reached by both segments ÷ people reached by at least one of them; darker = bigger overlap.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% of A / % of B = share of segment A (or B) that is also in the other segment.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28 of 98 suggested interests, most shared across segments first; ✓ = suggested for that segment.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28 of 98 suggested interests, most shared across segments first; ✓ = suggested for that segment.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X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D4ED8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MX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960120"/>
            <a:ext cx="548640" cy="45720"/>
          </a:xfrm>
          <a:prstGeom prst="rect">
            <a:avLst/>
          </a:prstGeom>
          <a:solidFill>
            <a:srgbClr val="1D4ED8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6355080"/>
            <a:ext cx="11277295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Audience Matrix · Music, Dance, Literature, Alcohol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chart" Target="/ppt/charts/chart5.xml"/><Relationship Id="rId4" Type="http://schemas.openxmlformats.org/officeDocument/2006/relationships/chart" Target="/ppt/charts/chart6.xml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1031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Audience Matrix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22960" y="3063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Music, Dance, Literature, Alcohol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22960" y="3840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Countries: CZ   ·   4 audience segment(s)   ·   Meta estimates from 2026-09-23 21:47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60350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Meta Marketing API audience estimates (reach ranges). Generated by H3.0.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Analysis setup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segments compared in this analysis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row is one audience segment sent to Meta as a targeting spec; all segments use the same countries and platforms.</a:t>
            </a:r>
            <a:endParaRPr lang="en-US" sz="9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5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3840480"/>
                <a:gridCol w="688817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#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Segment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Targeting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genders, 18–65+ · interests: Music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genders, 18–65+ · interests: Dance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genders, 18–65+ · interests: Literature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genders, 18–65+ · interests: Alcoholic beverages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size by segment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monthly reach range per segment and column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returns audience size as a range (lower – upper bound). Blue % = share of the same segment without interests (the interest audience ÷ total audience).</a:t>
            </a:r>
            <a:endParaRPr lang="en-US" sz="9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670243"/>
                <a:gridCol w="1670243"/>
                <a:gridCol w="1670243"/>
                <a:gridCol w="1670243"/>
                <a:gridCol w="1670243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Audience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18–24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25–34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35–44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45–54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55–65+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249,200 – 293,100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29.3 %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612,600 – 720,700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42.4 %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570,000 – 670,600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47.9 %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530,400 – 624,000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44.6 %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553,500 – 651,200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46.5 %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46,800 – 55,000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5.5 %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144,100 – 169,500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10.0 %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153,700 – 180,800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12.9 %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139,500 – 164,200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11.7 %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162,800 – 191,600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13.7 %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27,600 – 32,500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3.3 %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104,100 – 122,500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7.2 %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121,100 – 142,400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10.2 %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132,700 – 156,100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11.2 %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181,300 – 213,300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15.2 %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73,300 – 86,300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8.6 %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353,100 – 415,400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24.4 %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357,400 – 420,400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30.0 %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353,900 – 416,300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29.7 %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404,600 – 476,000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34.0 % of 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comparison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Upper bound of the estimated reach, grouped by segment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Bars show the upper bound of each Meta reach range; one colour per matrix column.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554480"/>
          <a:ext cx="11277295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 affinity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the segment that matches the interest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 audience as % of the same demographic without the interest (upper bounds) – a higher share means stronger affinity.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554480"/>
          <a:ext cx="11277295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 profiles at a glance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pyramid per segment (men left, women right)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 pyramids share one scale per slide so segments can be compared visually; details follow on the next slides.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1554480"/>
            <a:ext cx="264787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Music</a:t>
            </a:r>
            <a:endParaRPr lang="en-US" sz="11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920240"/>
          <a:ext cx="2647874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4"/>
          <p:cNvSpPr/>
          <p:nvPr/>
        </p:nvSpPr>
        <p:spPr>
          <a:xfrm>
            <a:off x="3333674" y="1554480"/>
            <a:ext cx="264787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Dance</a:t>
            </a:r>
            <a:endParaRPr lang="en-US" sz="1100" dirty="0"/>
          </a:p>
        </p:txBody>
      </p:sp>
      <p:graphicFrame>
        <p:nvGraphicFramePr>
          <p:cNvPr id="9" name="Chart 1" descr=""/>
          <p:cNvGraphicFramePr/>
          <p:nvPr/>
        </p:nvGraphicFramePr>
        <p:xfrm>
          <a:off x="3333674" y="1920240"/>
          <a:ext cx="2647874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 5"/>
          <p:cNvSpPr/>
          <p:nvPr/>
        </p:nvSpPr>
        <p:spPr>
          <a:xfrm>
            <a:off x="6210148" y="1554480"/>
            <a:ext cx="264787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Literature</a:t>
            </a:r>
            <a:endParaRPr lang="en-US" sz="1100" dirty="0"/>
          </a:p>
        </p:txBody>
      </p:sp>
      <p:graphicFrame>
        <p:nvGraphicFramePr>
          <p:cNvPr id="11" name="Chart 2" descr=""/>
          <p:cNvGraphicFramePr/>
          <p:nvPr/>
        </p:nvGraphicFramePr>
        <p:xfrm>
          <a:off x="6210148" y="1920240"/>
          <a:ext cx="2647874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2" name="Text 6"/>
          <p:cNvSpPr/>
          <p:nvPr/>
        </p:nvSpPr>
        <p:spPr>
          <a:xfrm>
            <a:off x="9086621" y="1554480"/>
            <a:ext cx="264787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Alcoholic beverages</a:t>
            </a:r>
            <a:endParaRPr lang="en-US" sz="1100" dirty="0"/>
          </a:p>
        </p:txBody>
      </p:sp>
      <p:graphicFrame>
        <p:nvGraphicFramePr>
          <p:cNvPr id="13" name="Chart 3" descr=""/>
          <p:cNvGraphicFramePr/>
          <p:nvPr/>
        </p:nvGraphicFramePr>
        <p:xfrm>
          <a:off x="9086621" y="1920240"/>
          <a:ext cx="2647874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Music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 profile – age band × gender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pyramid of the segment: men left, women right; bars = upper bound of the Meta reach range per age band.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45720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737360"/>
                <a:gridCol w="1737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 band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18–24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122,500 – 144,100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125,900 – 148,100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25–34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308,200 – 362,600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299,200 – 352,000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35–44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278,600 – 327,700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287,700 – 338,500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45–54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237,500 – 279,400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293,800 – 345,700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55–65+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220,200 – 259,100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325,700 – 383,100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0" descr=""/>
          <p:cNvGraphicFramePr/>
          <p:nvPr/>
        </p:nvGraphicFramePr>
        <p:xfrm>
          <a:off x="5394960" y="1463040"/>
          <a:ext cx="6339535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Dance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 profile – age band × gender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pyramid of the segment: men left, women right; bars = upper bound of the Meta reach range per age band.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45720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737360"/>
                <a:gridCol w="1737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 band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18–24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18,800 – 22,200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27,300 – 32,100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25–34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60,200 – 70,800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82,200 – 96,700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35–44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59,200 – 69,700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94,100 – 110,700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45–54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47,700 – 56,100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92,100 – 108,400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55–65+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52,400 – 61,700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110,400 – 129,900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0" descr=""/>
          <p:cNvGraphicFramePr/>
          <p:nvPr/>
        </p:nvGraphicFramePr>
        <p:xfrm>
          <a:off x="5394960" y="1463040"/>
          <a:ext cx="6339535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Literature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 profile – age band × gender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pyramid of the segment: men left, women right; bars = upper bound of the Meta reach range per age band.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45720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737360"/>
                <a:gridCol w="1737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 band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18–24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11,300 – 13,200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16,000 – 18,800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25–34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40,200 – 47,300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64,200 – 75,500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35–44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46,500 – 54,700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74,000 – 87,100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45–54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47,200 – 55,500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84,800 – 99,700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55–65+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56,700 – 66,700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122,600 – 144,300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0" descr=""/>
          <p:cNvGraphicFramePr/>
          <p:nvPr/>
        </p:nvGraphicFramePr>
        <p:xfrm>
          <a:off x="5394960" y="1463040"/>
          <a:ext cx="6339535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18–65+ · CZ · Alcoholic beverages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Demographic profile – age band × gender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pyramid of the segment: men left, women right; bars = upper bound of the Meta reach range per age band.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45720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1737360"/>
                <a:gridCol w="1737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 band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Women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18–24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36,600 – 43,100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35,700 – 42,000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25–34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180,800 – 212,700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170,600 – 200,800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35–44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178,000 – 209,400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169,700 – 199,700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45–54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160,500 – 188,900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186,400 – 219,300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55–65+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159,300 – 187,400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241,000 – 283,500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0" descr=""/>
          <p:cNvGraphicFramePr/>
          <p:nvPr/>
        </p:nvGraphicFramePr>
        <p:xfrm>
          <a:off x="5394960" y="1463040"/>
          <a:ext cx="6339535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overlaps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 as % of the combined audience (A ∪ B)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cell = people reached by both segments ÷ people reached by at least one of them; darker = bigger overlap.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087804"/>
                <a:gridCol w="2087804"/>
                <a:gridCol w="2087804"/>
                <a:gridCol w="208780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26.4 %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7C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20.2 %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1D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42.4 %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BF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26.4 %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7C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22.0 %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DEC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25.3 %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9C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20.2 %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1D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22.0 %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DEC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19.7 %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1D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42.4 %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BF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25.3 %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9C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19.7 %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1D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 pairs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Size of each segment pair, their union and intersection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of A / % of B = share of segment A (or B) that is also in the other segment.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1737360"/>
                <a:gridCol w="1737360"/>
                <a:gridCol w="1005840"/>
                <a:gridCol w="1005840"/>
                <a:gridCol w="10332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∪ 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∩ 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Overlap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 of 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2,600,000 – 3,000,000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672,800 – 791,600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26.4 %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27.3 %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104.4 %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2,600,000 – 3,000,000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515,200 – 606,100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20.2 %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20.9 %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89.8 %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2,800,000 – 3,300,000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1,200,000 – 1,400,000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42.4 %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48.3 %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77.8 %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1,000,000 – 1,200,000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224,400 – 263,900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22.0 %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34.8 %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39.1 %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1,800,000 – 2,100,000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451,700 – 531,400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25.3 %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70.1 %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29.5 %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1,800,000 – 2,100,000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351,000 – 412,900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19.7 %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61.2 %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22.9 %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Similar interests (1/2)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"People who like X also like…" – Meta suggestions per segment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28 of 98 suggested interests, most shared across segments first; ✓ = suggested for that segment.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859204"/>
                <a:gridCol w="1859204"/>
                <a:gridCol w="1859204"/>
                <a:gridCol w="1859204"/>
              </a:tblGrid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Suggested interest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Electronic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 access (mobile): all mobile devices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(entertainment &amp; media)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Pop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Rock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Popular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Jazz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Soul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Blues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Classical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genre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videos (entertainment &amp; media)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Hip hop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Similar interests (2/2)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078992"/>
            <a:ext cx="112772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"People who like X also like…" – Meta suggestions per segment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0"/>
            <a:ext cx="1127729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28 of 98 suggested interests, most shared across segments first; ✓ = suggested for that segment.</a:t>
            </a:r>
            <a:endParaRPr lang="en-US" sz="9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859204"/>
                <a:gridCol w="1859204"/>
                <a:gridCol w="1859204"/>
                <a:gridCol w="1859204"/>
              </a:tblGrid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Suggested interest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Music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Dance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Literature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18–65+ · CZ · Alcoholic beverages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Heavy metal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creators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director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Electronic music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editor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technology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Vocal music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Indie Music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Music supervisor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Rhythm and blues music (music)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Fermatta Music Academy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 and music (art)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Dance (art)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4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D4ED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dirty="0">
                          <a:solidFill>
                            <a:srgbClr val="E5E7E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72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 &amp; notes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11277295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sizes are Meta Marketing API reach estimates, returned as a range (lower – upper bound); charts use the upper bound.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Estimates reflect Meta's targeting on the date of the run (2026-09-23 21:47) and can change over time.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Overlaps are derived from union estimates: A ∩ B = A + B − (A ∪ B).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Countries: CZ.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5855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H3.0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 Audience Matrix – Music, Dance, Literature, Alcohol</dc:title>
  <dc:subject>PptxGenJS Presentation</dc:subject>
  <dc:creator>PptxGenJS</dc:creator>
  <cp:lastModifiedBy>PptxGenJS</cp:lastModifiedBy>
  <cp:revision>1</cp:revision>
  <dcterms:created xsi:type="dcterms:W3CDTF">2026-10-14T18:20:39Z</dcterms:created>
  <dcterms:modified xsi:type="dcterms:W3CDTF">2026-10-14T18:20:39Z</dcterms:modified>
</cp:coreProperties>
</file>